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949853" y="0"/>
            <a:ext cx="14904506" cy="99441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2088" y="289099"/>
            <a:ext cx="9753603" cy="6505789"/>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2263775" y="613833"/>
            <a:ext cx="12401550" cy="82677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4086225" y="2586566"/>
            <a:ext cx="9429750" cy="6286501"/>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680200" y="5029200"/>
            <a:ext cx="6054748" cy="4038600"/>
          </a:xfrm>
          <a:prstGeom prst="rect">
            <a:avLst/>
          </a:prstGeom>
        </p:spPr>
        <p:txBody>
          <a:bodyPr lIns="91439" tIns="45719" rIns="91439" bIns="45719" anchor="t">
            <a:noAutofit/>
          </a:bodyPr>
          <a:lstStyle/>
          <a:p>
            <a:pPr/>
          </a:p>
        </p:txBody>
      </p:sp>
      <p:sp>
        <p:nvSpPr>
          <p:cNvPr id="84" name="Image"/>
          <p:cNvSpPr/>
          <p:nvPr>
            <p:ph type="pic" sz="quarter" idx="14"/>
          </p:nvPr>
        </p:nvSpPr>
        <p:spPr>
          <a:xfrm>
            <a:off x="6502400" y="889000"/>
            <a:ext cx="5867400" cy="3911601"/>
          </a:xfrm>
          <a:prstGeom prst="rect">
            <a:avLst/>
          </a:prstGeom>
        </p:spPr>
        <p:txBody>
          <a:bodyPr lIns="91439" tIns="45719" rIns="91439" bIns="45719" anchor="t">
            <a:noAutofit/>
          </a:bodyPr>
          <a:lstStyle/>
          <a:p>
            <a:pPr/>
          </a:p>
        </p:txBody>
      </p:sp>
      <p:sp>
        <p:nvSpPr>
          <p:cNvPr id="85" name="Image"/>
          <p:cNvSpPr/>
          <p:nvPr>
            <p:ph type="pic" idx="15"/>
          </p:nvPr>
        </p:nvSpPr>
        <p:spPr>
          <a:xfrm>
            <a:off x="-2374900" y="889000"/>
            <a:ext cx="11982450" cy="79883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mailto:info@WTHA.com" TargetMode="External"/><Relationship Id="rId3" Type="http://schemas.openxmlformats.org/officeDocument/2006/relationships/image" Target="../media/image17.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1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mailto:info@wtha.com"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tha.com/event/bflostrong19/" TargetMode="External"/><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1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How to Register for Tournaments, Events, and Solutions to Problems"/>
          <p:cNvSpPr txBox="1"/>
          <p:nvPr>
            <p:ph type="ctrTitle"/>
          </p:nvPr>
        </p:nvSpPr>
        <p:spPr>
          <a:xfrm>
            <a:off x="1270000" y="1390650"/>
            <a:ext cx="10464800" cy="3302000"/>
          </a:xfrm>
          <a:prstGeom prst="rect">
            <a:avLst/>
          </a:prstGeom>
        </p:spPr>
        <p:txBody>
          <a:bodyPr/>
          <a:lstStyle/>
          <a:p>
            <a:pPr lvl="1" defTabSz="496570">
              <a:defRPr sz="6800"/>
            </a:pPr>
            <a:r>
              <a:t>How to Register for Tournaments, Events, and Solutions to Problems</a:t>
            </a:r>
          </a:p>
        </p:txBody>
      </p:sp>
      <p:sp>
        <p:nvSpPr>
          <p:cNvPr id="120" name="Buffalo’s Table Hockey Festival, Exhibition, and Championships, 22-24 Nov. @ Buffalo’s RiverWorks"/>
          <p:cNvSpPr txBox="1"/>
          <p:nvPr>
            <p:ph type="subTitle" sz="quarter" idx="1"/>
          </p:nvPr>
        </p:nvSpPr>
        <p:spPr>
          <a:xfrm>
            <a:off x="1270000" y="5035550"/>
            <a:ext cx="10464800" cy="1130300"/>
          </a:xfrm>
          <a:prstGeom prst="rect">
            <a:avLst/>
          </a:prstGeom>
        </p:spPr>
        <p:txBody>
          <a:bodyPr/>
          <a:lstStyle>
            <a:lvl1pPr defTabSz="537463">
              <a:defRPr sz="3404"/>
            </a:lvl1pPr>
          </a:lstStyle>
          <a:p>
            <a:pPr/>
            <a:r>
              <a:t>Buffalo’s Table Hockey Festival, Exhibition, and Championships, 22-24 Nov. @ Buffalo’s RiverWorks</a:t>
            </a:r>
          </a:p>
        </p:txBody>
      </p:sp>
      <p:pic>
        <p:nvPicPr>
          <p:cNvPr id="121" name="Screen Shot 2019-09-02 at 12.55.12 PM.png" descr="Screen Shot 2019-09-02 at 12.55.12 PM.png"/>
          <p:cNvPicPr>
            <a:picLocks noChangeAspect="1"/>
          </p:cNvPicPr>
          <p:nvPr/>
        </p:nvPicPr>
        <p:blipFill>
          <a:blip r:embed="rId2">
            <a:extLst/>
          </a:blip>
          <a:stretch>
            <a:fillRect/>
          </a:stretch>
        </p:blipFill>
        <p:spPr>
          <a:xfrm>
            <a:off x="5466761" y="7103185"/>
            <a:ext cx="2071278" cy="2059866"/>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Registration"/>
          <p:cNvSpPr txBox="1"/>
          <p:nvPr>
            <p:ph type="title"/>
          </p:nvPr>
        </p:nvSpPr>
        <p:spPr>
          <a:prstGeom prst="rect">
            <a:avLst/>
          </a:prstGeom>
        </p:spPr>
        <p:txBody>
          <a:bodyPr/>
          <a:lstStyle/>
          <a:p>
            <a:pPr/>
            <a:r>
              <a:t>Registration</a:t>
            </a:r>
          </a:p>
        </p:txBody>
      </p:sp>
      <p:pic>
        <p:nvPicPr>
          <p:cNvPr id="181" name="Screen Shot 2019-10-26 at 5.15.30 PM.png" descr="Screen Shot 2019-10-26 at 5.15.30 PM.png"/>
          <p:cNvPicPr>
            <a:picLocks noChangeAspect="1"/>
          </p:cNvPicPr>
          <p:nvPr/>
        </p:nvPicPr>
        <p:blipFill>
          <a:blip r:embed="rId2">
            <a:extLst/>
          </a:blip>
          <a:stretch>
            <a:fillRect/>
          </a:stretch>
        </p:blipFill>
        <p:spPr>
          <a:xfrm>
            <a:off x="6912356" y="2515411"/>
            <a:ext cx="3784914" cy="6449978"/>
          </a:xfrm>
          <a:prstGeom prst="rect">
            <a:avLst/>
          </a:prstGeom>
          <a:ln w="12700">
            <a:miter lim="400000"/>
          </a:ln>
        </p:spPr>
      </p:pic>
      <p:sp>
        <p:nvSpPr>
          <p:cNvPr id="182" name="Scenario: Family of Four…"/>
          <p:cNvSpPr txBox="1"/>
          <p:nvPr/>
        </p:nvSpPr>
        <p:spPr>
          <a:xfrm>
            <a:off x="1184432" y="4396778"/>
            <a:ext cx="4931651" cy="26872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400" u="sng"/>
            </a:pPr>
            <a:r>
              <a:t>Scenario: Family of Four</a:t>
            </a:r>
          </a:p>
          <a:p>
            <a:pPr algn="l">
              <a:defRPr sz="1400"/>
            </a:pPr>
          </a:p>
          <a:p>
            <a:pPr algn="l">
              <a:defRPr sz="1400" u="sng"/>
            </a:pPr>
            <a:r>
              <a:t>In this scenario, Dad:</a:t>
            </a:r>
          </a:p>
          <a:p>
            <a:pPr algn="l">
              <a:defRPr sz="1400"/>
            </a:pPr>
            <a:r>
              <a:t>Dad registers himself by providing First Name, Last Name, City, and State for “Attendee 1.”</a:t>
            </a:r>
          </a:p>
          <a:p>
            <a:pPr algn="l">
              <a:defRPr sz="1400"/>
            </a:pPr>
          </a:p>
          <a:p>
            <a:pPr algn="l">
              <a:defRPr sz="1400"/>
            </a:pPr>
            <a:r>
              <a:t>In the section, “Are You Registering a Child Age 10-20 to Play? - Here is where you would add your child’s name and age. </a:t>
            </a:r>
          </a:p>
          <a:p>
            <a:pPr algn="l">
              <a:defRPr sz="1400"/>
            </a:pPr>
          </a:p>
          <a:p>
            <a:pPr algn="l">
              <a:defRPr sz="1400"/>
            </a:pPr>
            <a:r>
              <a:t>(Each parent or guardian who registers to play in the tournament can register one child for free).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Register for Each or All Tournaments"/>
          <p:cNvSpPr txBox="1"/>
          <p:nvPr>
            <p:ph type="title"/>
          </p:nvPr>
        </p:nvSpPr>
        <p:spPr>
          <a:prstGeom prst="rect">
            <a:avLst/>
          </a:prstGeom>
        </p:spPr>
        <p:txBody>
          <a:bodyPr/>
          <a:lstStyle>
            <a:lvl1pPr defTabSz="484886">
              <a:defRPr sz="6640"/>
            </a:lvl1pPr>
          </a:lstStyle>
          <a:p>
            <a:pPr/>
            <a:r>
              <a:t>Register for Each or All Tournaments</a:t>
            </a:r>
          </a:p>
        </p:txBody>
      </p:sp>
      <p:sp>
        <p:nvSpPr>
          <p:cNvPr id="185" name="We, the tournament organizers, need to know who and how many players we have registered for each tournament.…"/>
          <p:cNvSpPr txBox="1"/>
          <p:nvPr/>
        </p:nvSpPr>
        <p:spPr>
          <a:xfrm>
            <a:off x="917732" y="3755428"/>
            <a:ext cx="4931651" cy="39699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400"/>
            </a:pPr>
            <a:r>
              <a:t>We, the tournament organizers, need to know who and how many players we have registered for each tournament.</a:t>
            </a:r>
          </a:p>
          <a:p>
            <a:pPr algn="l">
              <a:defRPr sz="1400"/>
            </a:pPr>
          </a:p>
          <a:p>
            <a:pPr algn="l">
              <a:defRPr sz="1400"/>
            </a:pPr>
            <a:r>
              <a:t>Please check each box next to the tournament you want to play. There is no increase or decrease in price whether you register for one or all four tournaments.</a:t>
            </a:r>
          </a:p>
          <a:p>
            <a:pPr algn="l">
              <a:defRPr sz="1400"/>
            </a:pPr>
          </a:p>
          <a:p>
            <a:pPr algn="l">
              <a:defRPr b="0" sz="1400">
                <a:solidFill>
                  <a:schemeClr val="accent5">
                    <a:lumOff val="-29866"/>
                  </a:schemeClr>
                </a:solidFill>
              </a:defRPr>
            </a:pPr>
            <a:r>
              <a:t>WE STRONGLY ENCOURAGE YOU TO REGISTER AND CHECK THE BOXES FOR </a:t>
            </a:r>
            <a:r>
              <a:rPr b="1" u="sng"/>
              <a:t>ALL FOUR</a:t>
            </a:r>
            <a:r>
              <a:t> TOURNAMENTS.</a:t>
            </a:r>
          </a:p>
          <a:p>
            <a:pPr algn="l">
              <a:defRPr sz="1400"/>
            </a:pPr>
          </a:p>
          <a:p>
            <a:pPr algn="l">
              <a:defRPr sz="1400">
                <a:solidFill>
                  <a:schemeClr val="accent1">
                    <a:hueOff val="114395"/>
                    <a:lumOff val="-24975"/>
                  </a:schemeClr>
                </a:solidFill>
              </a:defRPr>
            </a:pPr>
            <a:r>
              <a:t>If your son or daughter wants to play in more or less tournaments than you do, please send us an email at </a:t>
            </a:r>
            <a:r>
              <a:rPr u="sng">
                <a:hlinkClick r:id="rId2" invalidUrl="" action="" tgtFrame="" tooltip="" history="1" highlightClick="0" endSnd="0"/>
              </a:rPr>
              <a:t>info@WTHA.com</a:t>
            </a:r>
            <a:r>
              <a:t> to let us know.</a:t>
            </a:r>
          </a:p>
          <a:p>
            <a:pPr algn="l">
              <a:defRPr sz="1400">
                <a:solidFill>
                  <a:schemeClr val="accent1">
                    <a:hueOff val="114395"/>
                    <a:lumOff val="-24975"/>
                  </a:schemeClr>
                </a:solidFill>
              </a:defRPr>
            </a:pPr>
          </a:p>
          <a:p>
            <a:pPr algn="l">
              <a:defRPr sz="1400">
                <a:solidFill>
                  <a:schemeClr val="accent1">
                    <a:hueOff val="114395"/>
                    <a:lumOff val="-24975"/>
                  </a:schemeClr>
                </a:solidFill>
              </a:defRPr>
            </a:pPr>
            <a:r>
              <a:t>We will also be sending out an email to check with everyone before the tournament of any changes.</a:t>
            </a:r>
          </a:p>
        </p:txBody>
      </p:sp>
      <p:pic>
        <p:nvPicPr>
          <p:cNvPr id="186" name="Screen Shot 2019-10-26 at 5.34.29 PM.png" descr="Screen Shot 2019-10-26 at 5.34.29 PM.png"/>
          <p:cNvPicPr>
            <a:picLocks noChangeAspect="1"/>
          </p:cNvPicPr>
          <p:nvPr/>
        </p:nvPicPr>
        <p:blipFill>
          <a:blip r:embed="rId3">
            <a:extLst/>
          </a:blip>
          <a:stretch>
            <a:fillRect/>
          </a:stretch>
        </p:blipFill>
        <p:spPr>
          <a:xfrm>
            <a:off x="6406257" y="3638550"/>
            <a:ext cx="5308601" cy="4203700"/>
          </a:xfrm>
          <a:prstGeom prst="rect">
            <a:avLst/>
          </a:prstGeom>
          <a:ln w="12700">
            <a:miter lim="400000"/>
          </a:ln>
        </p:spPr>
      </p:pic>
      <p:sp>
        <p:nvSpPr>
          <p:cNvPr id="187" name="Shape"/>
          <p:cNvSpPr/>
          <p:nvPr/>
        </p:nvSpPr>
        <p:spPr>
          <a:xfrm rot="20410120">
            <a:off x="5691786" y="5450564"/>
            <a:ext cx="777542" cy="268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681" y="14257"/>
                </a:moveTo>
                <a:lnTo>
                  <a:pt x="8681" y="21600"/>
                </a:lnTo>
                <a:lnTo>
                  <a:pt x="21600" y="10800"/>
                </a:lnTo>
                <a:lnTo>
                  <a:pt x="8681" y="0"/>
                </a:lnTo>
                <a:lnTo>
                  <a:pt x="8681" y="7343"/>
                </a:lnTo>
                <a:lnTo>
                  <a:pt x="0" y="7343"/>
                </a:lnTo>
                <a:lnTo>
                  <a:pt x="0" y="14257"/>
                </a:lnTo>
                <a:lnTo>
                  <a:pt x="8681" y="14257"/>
                </a:lnTo>
                <a:close/>
              </a:path>
            </a:pathLst>
          </a:custGeom>
          <a:solidFill>
            <a:schemeClr val="accent5">
              <a:lumOff val="-29866"/>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9" name="Screen Shot 2019-10-26 at 5.42.46 PM.png" descr="Screen Shot 2019-10-26 at 5.42.46 PM.png"/>
          <p:cNvPicPr>
            <a:picLocks noChangeAspect="1"/>
          </p:cNvPicPr>
          <p:nvPr/>
        </p:nvPicPr>
        <p:blipFill>
          <a:blip r:embed="rId2">
            <a:extLst/>
          </a:blip>
          <a:stretch>
            <a:fillRect/>
          </a:stretch>
        </p:blipFill>
        <p:spPr>
          <a:xfrm>
            <a:off x="7272648" y="2413520"/>
            <a:ext cx="3566690" cy="7313381"/>
          </a:xfrm>
          <a:prstGeom prst="rect">
            <a:avLst/>
          </a:prstGeom>
          <a:ln w="12700">
            <a:miter lim="400000"/>
          </a:ln>
        </p:spPr>
      </p:pic>
      <p:sp>
        <p:nvSpPr>
          <p:cNvPr id="190" name="Registering Players…"/>
          <p:cNvSpPr txBox="1"/>
          <p:nvPr>
            <p:ph type="title"/>
          </p:nvPr>
        </p:nvSpPr>
        <p:spPr>
          <a:prstGeom prst="rect">
            <a:avLst/>
          </a:prstGeom>
        </p:spPr>
        <p:txBody>
          <a:bodyPr/>
          <a:lstStyle/>
          <a:p>
            <a:pPr defTabSz="484886">
              <a:defRPr sz="6640"/>
            </a:pPr>
            <a:r>
              <a:t>Registering Players </a:t>
            </a:r>
          </a:p>
          <a:p>
            <a:pPr defTabSz="484886">
              <a:defRPr sz="6640"/>
            </a:pPr>
            <a:r>
              <a:t>Ages 10-20</a:t>
            </a:r>
          </a:p>
        </p:txBody>
      </p:sp>
      <p:sp>
        <p:nvSpPr>
          <p:cNvPr id="191" name="Scenario: Family of Four.…"/>
          <p:cNvSpPr txBox="1"/>
          <p:nvPr/>
        </p:nvSpPr>
        <p:spPr>
          <a:xfrm>
            <a:off x="917732" y="2891460"/>
            <a:ext cx="4931651" cy="56978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400" u="sng"/>
            </a:pPr>
            <a:r>
              <a:t>Scenario: Family of Four.</a:t>
            </a:r>
          </a:p>
          <a:p>
            <a:pPr algn="l">
              <a:defRPr sz="1400"/>
            </a:pPr>
          </a:p>
          <a:p>
            <a:pPr algn="l">
              <a:defRPr sz="1400"/>
            </a:pPr>
            <a:r>
              <a:t>Now that Dad has registered himself and one child for free, he can register his second child here.</a:t>
            </a:r>
          </a:p>
          <a:p>
            <a:pPr algn="l">
              <a:defRPr sz="1400"/>
            </a:pPr>
          </a:p>
          <a:p>
            <a:pPr algn="l">
              <a:defRPr sz="1400"/>
            </a:pPr>
            <a:r>
              <a:t>The only difference here is the question asking if your son or daughter has, </a:t>
            </a:r>
            <a:r>
              <a:rPr i="1"/>
              <a:t>“ever played in a public table hockey tournament?”</a:t>
            </a:r>
          </a:p>
          <a:p>
            <a:pPr algn="l">
              <a:defRPr sz="1400"/>
            </a:pPr>
          </a:p>
          <a:p>
            <a:pPr algn="l">
              <a:defRPr sz="1400"/>
            </a:pPr>
            <a:r>
              <a:t>When you have answered each question, check your information again to make sure it is correct. Click, “Save Attendee Info,” and then should appear “Attendee information has been saved.” </a:t>
            </a:r>
          </a:p>
          <a:p>
            <a:pPr algn="l">
              <a:defRPr sz="1400"/>
            </a:pPr>
          </a:p>
          <a:p>
            <a:pPr algn="l">
              <a:defRPr sz="1400"/>
            </a:pPr>
            <a:r>
              <a:t>Next, click “Checkout” lower right corner.</a:t>
            </a:r>
          </a:p>
          <a:p>
            <a:pPr algn="l">
              <a:defRPr sz="1400"/>
            </a:pPr>
          </a:p>
          <a:p>
            <a:pPr algn="l">
              <a:defRPr sz="1400"/>
            </a:pPr>
            <a:r>
              <a:t>————————————————-</a:t>
            </a:r>
          </a:p>
          <a:p>
            <a:pPr algn="l">
              <a:defRPr sz="1400"/>
            </a:pPr>
          </a:p>
          <a:p>
            <a:pPr algn="l">
              <a:defRPr sz="1200"/>
            </a:pPr>
            <a:r>
              <a:t>We, the tournament organizers, need to know who and how many players we have registered for each tournament.</a:t>
            </a:r>
          </a:p>
          <a:p>
            <a:pPr algn="l">
              <a:defRPr sz="1200"/>
            </a:pPr>
          </a:p>
          <a:p>
            <a:pPr algn="l">
              <a:defRPr sz="1200"/>
            </a:pPr>
            <a:r>
              <a:t>Please check each box next to the tournament you want to play. There is no increase or decrease in price whether you register for one or all four tournaments.</a:t>
            </a:r>
          </a:p>
          <a:p>
            <a:pPr algn="l">
              <a:defRPr sz="1200">
                <a:solidFill>
                  <a:schemeClr val="accent1">
                    <a:lumOff val="-13575"/>
                  </a:schemeClr>
                </a:solidFill>
              </a:defRPr>
            </a:pPr>
          </a:p>
          <a:p>
            <a:pPr algn="l">
              <a:defRPr sz="1200">
                <a:solidFill>
                  <a:schemeClr val="accent1">
                    <a:lumOff val="-13575"/>
                  </a:schemeClr>
                </a:solidFill>
              </a:defRPr>
            </a:pPr>
            <a:r>
              <a:t>WE STRONGLY ENCOURAGE EVERYONE TO REGISTER AND PLAY IN ALL FOUR TOURNAMENTS.</a:t>
            </a:r>
          </a:p>
        </p:txBody>
      </p:sp>
      <p:pic>
        <p:nvPicPr>
          <p:cNvPr id="192" name="Oval Oval" descr="Oval Oval"/>
          <p:cNvPicPr>
            <a:picLocks noChangeAspect="0"/>
          </p:cNvPicPr>
          <p:nvPr/>
        </p:nvPicPr>
        <p:blipFill>
          <a:blip r:embed="rId3">
            <a:extLst/>
          </a:blip>
          <a:stretch>
            <a:fillRect/>
          </a:stretch>
        </p:blipFill>
        <p:spPr>
          <a:xfrm>
            <a:off x="7238057" y="8373070"/>
            <a:ext cx="1879930" cy="802780"/>
          </a:xfrm>
          <a:prstGeom prst="rect">
            <a:avLst/>
          </a:prstGeom>
        </p:spPr>
      </p:pic>
      <p:pic>
        <p:nvPicPr>
          <p:cNvPr id="194" name="Screen Shot 2019-10-26 at 5.34.20 PM (2).png" descr="Screen Shot 2019-10-26 at 5.34.20 PM (2).png"/>
          <p:cNvPicPr>
            <a:picLocks noChangeAspect="1"/>
          </p:cNvPicPr>
          <p:nvPr/>
        </p:nvPicPr>
        <p:blipFill>
          <a:blip r:embed="rId4">
            <a:extLst/>
          </a:blip>
          <a:stretch>
            <a:fillRect/>
          </a:stretch>
        </p:blipFill>
        <p:spPr>
          <a:xfrm>
            <a:off x="18939123" y="4272210"/>
            <a:ext cx="6096001" cy="9753601"/>
          </a:xfrm>
          <a:prstGeom prst="rect">
            <a:avLst/>
          </a:prstGeom>
          <a:ln w="12700">
            <a:miter lim="400000"/>
          </a:ln>
        </p:spPr>
      </p:pic>
      <p:pic>
        <p:nvPicPr>
          <p:cNvPr id="195" name="Oval Oval" descr="Oval Oval"/>
          <p:cNvPicPr>
            <a:picLocks noChangeAspect="0"/>
          </p:cNvPicPr>
          <p:nvPr/>
        </p:nvPicPr>
        <p:blipFill>
          <a:blip r:embed="rId5">
            <a:extLst/>
          </a:blip>
          <a:stretch>
            <a:fillRect/>
          </a:stretch>
        </p:blipFill>
        <p:spPr>
          <a:xfrm>
            <a:off x="9689157" y="9167266"/>
            <a:ext cx="1065195" cy="402284"/>
          </a:xfrm>
          <a:prstGeom prst="rect">
            <a:avLst/>
          </a:prstGeom>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Checkout"/>
          <p:cNvSpPr txBox="1"/>
          <p:nvPr>
            <p:ph type="title"/>
          </p:nvPr>
        </p:nvSpPr>
        <p:spPr>
          <a:xfrm>
            <a:off x="952500" y="254000"/>
            <a:ext cx="6438801" cy="2159000"/>
          </a:xfrm>
          <a:prstGeom prst="rect">
            <a:avLst/>
          </a:prstGeom>
        </p:spPr>
        <p:txBody>
          <a:bodyPr/>
          <a:lstStyle/>
          <a:p>
            <a:pPr/>
            <a:r>
              <a:t>Checkout</a:t>
            </a:r>
          </a:p>
        </p:txBody>
      </p:sp>
      <p:pic>
        <p:nvPicPr>
          <p:cNvPr id="199" name="Screen Shot 2019-10-26 at 5.49.09 PM.png" descr="Screen Shot 2019-10-26 at 5.49.09 PM.png"/>
          <p:cNvPicPr>
            <a:picLocks noChangeAspect="1"/>
          </p:cNvPicPr>
          <p:nvPr/>
        </p:nvPicPr>
        <p:blipFill>
          <a:blip r:embed="rId2">
            <a:extLst/>
          </a:blip>
          <a:stretch>
            <a:fillRect/>
          </a:stretch>
        </p:blipFill>
        <p:spPr>
          <a:xfrm>
            <a:off x="8144628" y="585340"/>
            <a:ext cx="3722619" cy="8582920"/>
          </a:xfrm>
          <a:prstGeom prst="rect">
            <a:avLst/>
          </a:prstGeom>
          <a:ln w="12700">
            <a:miter lim="400000"/>
          </a:ln>
        </p:spPr>
      </p:pic>
      <p:sp>
        <p:nvSpPr>
          <p:cNvPr id="200" name="Please check that your information is correct.…"/>
          <p:cNvSpPr txBox="1"/>
          <p:nvPr/>
        </p:nvSpPr>
        <p:spPr>
          <a:xfrm>
            <a:off x="1706075" y="3425228"/>
            <a:ext cx="4931651" cy="29031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400"/>
            </a:pPr>
            <a:r>
              <a:t>Please check that your information is correct.</a:t>
            </a:r>
          </a:p>
          <a:p>
            <a:pPr algn="l">
              <a:defRPr sz="1400"/>
            </a:pPr>
          </a:p>
          <a:p>
            <a:pPr algn="l">
              <a:defRPr sz="1400"/>
            </a:pPr>
            <a:r>
              <a:t>Then check the box once you have read and agreed to the Terms and Conditions.</a:t>
            </a:r>
          </a:p>
          <a:p>
            <a:pPr algn="l">
              <a:defRPr sz="1400"/>
            </a:pPr>
          </a:p>
          <a:p>
            <a:pPr algn="l">
              <a:defRPr sz="1400"/>
            </a:pPr>
            <a:r>
              <a:t>Then click “Proceed to PayPal.”</a:t>
            </a:r>
          </a:p>
          <a:p>
            <a:pPr algn="l">
              <a:defRPr sz="1400"/>
            </a:pPr>
          </a:p>
          <a:p>
            <a:pPr algn="l">
              <a:defRPr sz="1400"/>
            </a:pPr>
          </a:p>
          <a:p>
            <a:pPr algn="l">
              <a:defRPr sz="1400"/>
            </a:pPr>
            <a:r>
              <a:t>NOTE: You do </a:t>
            </a:r>
            <a:r>
              <a:rPr u="sng"/>
              <a:t>not</a:t>
            </a:r>
            <a:r>
              <a:t> need an account with PayPal. On the next page, you can:</a:t>
            </a:r>
          </a:p>
          <a:p>
            <a:pPr marL="194468" indent="-194468" algn="l">
              <a:buSzPct val="145000"/>
              <a:buChar char="•"/>
              <a:defRPr sz="1400"/>
            </a:pPr>
            <a:r>
              <a:t>log into your PayPal account, </a:t>
            </a:r>
          </a:p>
          <a:p>
            <a:pPr marL="194468" indent="-194468" algn="l">
              <a:buSzPct val="145000"/>
              <a:buChar char="•"/>
              <a:defRPr sz="1400"/>
            </a:pPr>
            <a:r>
              <a:t>create a PayPal account, -or- </a:t>
            </a:r>
          </a:p>
          <a:p>
            <a:pPr marL="194468" indent="-194468" algn="l">
              <a:buSzPct val="145000"/>
              <a:buChar char="•"/>
              <a:defRPr sz="1400"/>
            </a:pPr>
            <a:r>
              <a:rPr u="sng">
                <a:solidFill>
                  <a:schemeClr val="accent1">
                    <a:hueOff val="114395"/>
                    <a:lumOff val="-24975"/>
                  </a:schemeClr>
                </a:solidFill>
              </a:rPr>
              <a:t>you can pay by credit or debit card.</a:t>
            </a:r>
          </a:p>
        </p:txBody>
      </p:sp>
      <p:pic>
        <p:nvPicPr>
          <p:cNvPr id="201" name="Oval Oval" descr="Oval Oval"/>
          <p:cNvPicPr>
            <a:picLocks noChangeAspect="0"/>
          </p:cNvPicPr>
          <p:nvPr/>
        </p:nvPicPr>
        <p:blipFill>
          <a:blip r:embed="rId3">
            <a:extLst/>
          </a:blip>
          <a:stretch>
            <a:fillRect/>
          </a:stretch>
        </p:blipFill>
        <p:spPr>
          <a:xfrm>
            <a:off x="10501957" y="8786266"/>
            <a:ext cx="1577511" cy="402284"/>
          </a:xfrm>
          <a:prstGeom prst="rect">
            <a:avLst/>
          </a:prstGeom>
        </p:spPr>
      </p:pic>
      <p:pic>
        <p:nvPicPr>
          <p:cNvPr id="203" name="Oval Oval" descr="Oval Oval"/>
          <p:cNvPicPr>
            <a:picLocks noChangeAspect="0"/>
          </p:cNvPicPr>
          <p:nvPr/>
        </p:nvPicPr>
        <p:blipFill>
          <a:blip r:embed="rId4">
            <a:extLst/>
          </a:blip>
          <a:stretch>
            <a:fillRect/>
          </a:stretch>
        </p:blipFill>
        <p:spPr>
          <a:xfrm>
            <a:off x="8066980" y="8583066"/>
            <a:ext cx="571036" cy="402284"/>
          </a:xfrm>
          <a:prstGeom prst="rect">
            <a:avLst/>
          </a:prstGeom>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Payment"/>
          <p:cNvSpPr txBox="1"/>
          <p:nvPr>
            <p:ph type="title"/>
          </p:nvPr>
        </p:nvSpPr>
        <p:spPr>
          <a:prstGeom prst="rect">
            <a:avLst/>
          </a:prstGeom>
        </p:spPr>
        <p:txBody>
          <a:bodyPr/>
          <a:lstStyle/>
          <a:p>
            <a:pPr/>
            <a:r>
              <a:t>Payment</a:t>
            </a:r>
          </a:p>
        </p:txBody>
      </p:sp>
      <p:pic>
        <p:nvPicPr>
          <p:cNvPr id="207" name="Screen Shot 2019-10-26 at 5.56.35 PM.png" descr="Screen Shot 2019-10-26 at 5.56.35 PM.png"/>
          <p:cNvPicPr>
            <a:picLocks noChangeAspect="1"/>
          </p:cNvPicPr>
          <p:nvPr/>
        </p:nvPicPr>
        <p:blipFill>
          <a:blip r:embed="rId2">
            <a:extLst/>
          </a:blip>
          <a:stretch>
            <a:fillRect/>
          </a:stretch>
        </p:blipFill>
        <p:spPr>
          <a:xfrm>
            <a:off x="6695132" y="2295330"/>
            <a:ext cx="4408207" cy="6890140"/>
          </a:xfrm>
          <a:prstGeom prst="rect">
            <a:avLst/>
          </a:prstGeom>
          <a:ln w="12700">
            <a:miter lim="400000"/>
          </a:ln>
        </p:spPr>
      </p:pic>
      <p:sp>
        <p:nvSpPr>
          <p:cNvPr id="208" name="or"/>
          <p:cNvSpPr txBox="1"/>
          <p:nvPr/>
        </p:nvSpPr>
        <p:spPr>
          <a:xfrm>
            <a:off x="3680386" y="5584228"/>
            <a:ext cx="381379" cy="3123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400"/>
            </a:lvl1pPr>
          </a:lstStyle>
          <a:p>
            <a:pPr/>
            <a:r>
              <a:t>or</a:t>
            </a:r>
          </a:p>
        </p:txBody>
      </p:sp>
      <p:sp>
        <p:nvSpPr>
          <p:cNvPr id="209" name="Log into your PayPal account."/>
          <p:cNvSpPr txBox="1"/>
          <p:nvPr/>
        </p:nvSpPr>
        <p:spPr>
          <a:xfrm>
            <a:off x="2546122" y="4046076"/>
            <a:ext cx="2649907" cy="3123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400"/>
            </a:lvl1pPr>
          </a:lstStyle>
          <a:p>
            <a:pPr/>
            <a:r>
              <a:t>Log into your PayPal account.</a:t>
            </a:r>
          </a:p>
        </p:txBody>
      </p:sp>
      <p:sp>
        <p:nvSpPr>
          <p:cNvPr id="210" name="Pay by Debit or Credit Card"/>
          <p:cNvSpPr txBox="1"/>
          <p:nvPr/>
        </p:nvSpPr>
        <p:spPr>
          <a:xfrm>
            <a:off x="2656447" y="7456283"/>
            <a:ext cx="2429257" cy="3123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400"/>
            </a:lvl1pPr>
          </a:lstStyle>
          <a:p>
            <a:pPr/>
            <a:r>
              <a:t>Pay by Debit or Credit Card</a:t>
            </a:r>
          </a:p>
        </p:txBody>
      </p:sp>
      <p:sp>
        <p:nvSpPr>
          <p:cNvPr id="211" name="Shape"/>
          <p:cNvSpPr/>
          <p:nvPr/>
        </p:nvSpPr>
        <p:spPr>
          <a:xfrm>
            <a:off x="5399686" y="7477980"/>
            <a:ext cx="777542" cy="2689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681" y="14257"/>
                </a:moveTo>
                <a:lnTo>
                  <a:pt x="8681" y="21600"/>
                </a:lnTo>
                <a:lnTo>
                  <a:pt x="21600" y="10800"/>
                </a:lnTo>
                <a:lnTo>
                  <a:pt x="8681" y="0"/>
                </a:lnTo>
                <a:lnTo>
                  <a:pt x="8681" y="7343"/>
                </a:lnTo>
                <a:lnTo>
                  <a:pt x="0" y="7343"/>
                </a:lnTo>
                <a:lnTo>
                  <a:pt x="0" y="14257"/>
                </a:lnTo>
                <a:lnTo>
                  <a:pt x="8681" y="14257"/>
                </a:lnTo>
                <a:close/>
              </a:path>
            </a:pathLst>
          </a:custGeom>
          <a:solidFill>
            <a:schemeClr val="accent5">
              <a:lumOff val="-29866"/>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12" name="Shape"/>
          <p:cNvSpPr/>
          <p:nvPr/>
        </p:nvSpPr>
        <p:spPr>
          <a:xfrm>
            <a:off x="5399686" y="4090922"/>
            <a:ext cx="777542" cy="2689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681" y="14257"/>
                </a:moveTo>
                <a:lnTo>
                  <a:pt x="8681" y="21600"/>
                </a:lnTo>
                <a:lnTo>
                  <a:pt x="21600" y="10800"/>
                </a:lnTo>
                <a:lnTo>
                  <a:pt x="8681" y="0"/>
                </a:lnTo>
                <a:lnTo>
                  <a:pt x="8681" y="7343"/>
                </a:lnTo>
                <a:lnTo>
                  <a:pt x="0" y="7343"/>
                </a:lnTo>
                <a:lnTo>
                  <a:pt x="0" y="14257"/>
                </a:lnTo>
                <a:lnTo>
                  <a:pt x="8681" y="14257"/>
                </a:lnTo>
                <a:close/>
              </a:path>
            </a:pathLst>
          </a:custGeom>
          <a:solidFill>
            <a:schemeClr val="accent5">
              <a:lumOff val="-29866"/>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213" name="Oval Oval" descr="Oval Oval"/>
          <p:cNvPicPr>
            <a:picLocks noChangeAspect="0"/>
          </p:cNvPicPr>
          <p:nvPr/>
        </p:nvPicPr>
        <p:blipFill>
          <a:blip r:embed="rId3">
            <a:extLst/>
          </a:blip>
          <a:stretch>
            <a:fillRect/>
          </a:stretch>
        </p:blipFill>
        <p:spPr>
          <a:xfrm>
            <a:off x="6642100" y="7342654"/>
            <a:ext cx="4514272" cy="730449"/>
          </a:xfrm>
          <a:prstGeom prst="rect">
            <a:avLst/>
          </a:prstGeom>
        </p:spPr>
      </p:pic>
      <p:pic>
        <p:nvPicPr>
          <p:cNvPr id="215" name="Oval Oval" descr="Oval Oval"/>
          <p:cNvPicPr>
            <a:picLocks noChangeAspect="0"/>
          </p:cNvPicPr>
          <p:nvPr/>
        </p:nvPicPr>
        <p:blipFill>
          <a:blip r:embed="rId4">
            <a:extLst/>
          </a:blip>
          <a:stretch>
            <a:fillRect/>
          </a:stretch>
        </p:blipFill>
        <p:spPr>
          <a:xfrm>
            <a:off x="8639961" y="6919466"/>
            <a:ext cx="518550" cy="535434"/>
          </a:xfrm>
          <a:prstGeom prst="rect">
            <a:avLst/>
          </a:prstGeom>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Paying by Debit or Credit Card"/>
          <p:cNvSpPr txBox="1"/>
          <p:nvPr>
            <p:ph type="title"/>
          </p:nvPr>
        </p:nvSpPr>
        <p:spPr>
          <a:prstGeom prst="rect">
            <a:avLst/>
          </a:prstGeom>
        </p:spPr>
        <p:txBody>
          <a:bodyPr/>
          <a:lstStyle>
            <a:lvl1pPr defTabSz="484886">
              <a:defRPr sz="6640"/>
            </a:lvl1pPr>
          </a:lstStyle>
          <a:p>
            <a:pPr/>
            <a:r>
              <a:t>Paying by Debit or Credit Card</a:t>
            </a:r>
          </a:p>
        </p:txBody>
      </p:sp>
      <p:pic>
        <p:nvPicPr>
          <p:cNvPr id="219" name="Screen Shot 2019-10-26 at 6.03.39 PM.png" descr="Screen Shot 2019-10-26 at 6.03.39 PM.png"/>
          <p:cNvPicPr>
            <a:picLocks noChangeAspect="1"/>
          </p:cNvPicPr>
          <p:nvPr/>
        </p:nvPicPr>
        <p:blipFill>
          <a:blip r:embed="rId2">
            <a:extLst/>
          </a:blip>
          <a:stretch>
            <a:fillRect/>
          </a:stretch>
        </p:blipFill>
        <p:spPr>
          <a:xfrm>
            <a:off x="6494326" y="2305202"/>
            <a:ext cx="5387766" cy="6870396"/>
          </a:xfrm>
          <a:prstGeom prst="rect">
            <a:avLst/>
          </a:prstGeom>
          <a:ln w="12700">
            <a:miter lim="400000"/>
          </a:ln>
        </p:spPr>
      </p:pic>
      <p:sp>
        <p:nvSpPr>
          <p:cNvPr id="220" name="If you pay by Debit or Credit Card, you will see this page.…"/>
          <p:cNvSpPr txBox="1"/>
          <p:nvPr/>
        </p:nvSpPr>
        <p:spPr>
          <a:xfrm>
            <a:off x="1363175" y="4288828"/>
            <a:ext cx="4931651" cy="29031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400"/>
            </a:pPr>
            <a:r>
              <a:t>If you pay by Debit or Credit Card, you will see this page.</a:t>
            </a:r>
          </a:p>
          <a:p>
            <a:pPr algn="l">
              <a:defRPr sz="1400"/>
            </a:pPr>
          </a:p>
          <a:p>
            <a:pPr algn="l">
              <a:defRPr sz="1400"/>
            </a:pPr>
            <a:r>
              <a:t>Add you Debit or Credit Card information, check your information as correct, and click “Pay Now.”</a:t>
            </a:r>
          </a:p>
          <a:p>
            <a:pPr algn="l">
              <a:defRPr sz="1400"/>
            </a:pPr>
          </a:p>
          <a:p>
            <a:pPr algn="l">
              <a:defRPr sz="1400"/>
            </a:pPr>
            <a:r>
              <a:t>That’s it! You are done!</a:t>
            </a:r>
          </a:p>
          <a:p>
            <a:pPr algn="l">
              <a:defRPr sz="1400"/>
            </a:pPr>
          </a:p>
          <a:p>
            <a:pPr algn="l">
              <a:defRPr sz="1400"/>
            </a:pPr>
            <a:r>
              <a:t>Check your e-mail Inbox for a confirmation e-mail that you are registered.</a:t>
            </a:r>
          </a:p>
          <a:p>
            <a:pPr algn="l">
              <a:defRPr sz="1400"/>
            </a:pPr>
          </a:p>
          <a:p>
            <a:pPr algn="l">
              <a:defRPr sz="1400"/>
            </a:pPr>
            <a:r>
              <a:t>Thank you!!!</a:t>
            </a:r>
          </a:p>
          <a:p>
            <a:pPr algn="l">
              <a:defRPr sz="1400"/>
            </a:pPr>
          </a:p>
          <a:p>
            <a:pPr algn="l">
              <a:defRPr sz="1400"/>
            </a:pPr>
            <a:r>
              <a:t>Merci Beaucoup!!!</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Still Have Problems?"/>
          <p:cNvSpPr txBox="1"/>
          <p:nvPr>
            <p:ph type="title"/>
          </p:nvPr>
        </p:nvSpPr>
        <p:spPr>
          <a:prstGeom prst="rect">
            <a:avLst/>
          </a:prstGeom>
        </p:spPr>
        <p:txBody>
          <a:bodyPr/>
          <a:lstStyle/>
          <a:p>
            <a:pPr/>
            <a:r>
              <a:t>Still Have Problems?</a:t>
            </a:r>
          </a:p>
        </p:txBody>
      </p:sp>
      <p:sp>
        <p:nvSpPr>
          <p:cNvPr id="223" name="Call us at 1-855-500-9842 (WTHA)…"/>
          <p:cNvSpPr txBox="1"/>
          <p:nvPr>
            <p:ph type="body" idx="1"/>
          </p:nvPr>
        </p:nvSpPr>
        <p:spPr>
          <a:prstGeom prst="rect">
            <a:avLst/>
          </a:prstGeom>
        </p:spPr>
        <p:txBody>
          <a:bodyPr/>
          <a:lstStyle/>
          <a:p>
            <a:pPr/>
            <a:r>
              <a:t>Call us at 1-855-500-9842 (WTHA)</a:t>
            </a:r>
          </a:p>
          <a:p>
            <a:pPr/>
            <a:r>
              <a:t>Or send an email with the subject line, “Problems Registering” to </a:t>
            </a:r>
            <a:r>
              <a:rPr u="sng">
                <a:hlinkClick r:id="rId2" invalidUrl="" action="" tgtFrame="" tooltip="" history="1" highlightClick="0" endSnd="0"/>
              </a:rPr>
              <a:t>info@wtha.com</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WTHA"/>
          <p:cNvSpPr txBox="1"/>
          <p:nvPr>
            <p:ph type="body" idx="13"/>
          </p:nvPr>
        </p:nvSpPr>
        <p:spPr>
          <a:prstGeom prst="rect">
            <a:avLst/>
          </a:prstGeom>
        </p:spPr>
        <p:txBody>
          <a:bodyPr/>
          <a:lstStyle/>
          <a:p>
            <a:pPr/>
            <a:r>
              <a:t>–WTHA</a:t>
            </a:r>
          </a:p>
        </p:txBody>
      </p:sp>
      <p:sp>
        <p:nvSpPr>
          <p:cNvPr id="124" name="“The guidance provided on the following pages can be applied to registering for any of our events.”"/>
          <p:cNvSpPr txBox="1"/>
          <p:nvPr>
            <p:ph type="body" idx="14"/>
          </p:nvPr>
        </p:nvSpPr>
        <p:spPr>
          <a:xfrm>
            <a:off x="1270000" y="4006762"/>
            <a:ext cx="10464800" cy="1130476"/>
          </a:xfrm>
          <a:prstGeom prst="rect">
            <a:avLst/>
          </a:prstGeom>
        </p:spPr>
        <p:txBody>
          <a:bodyPr/>
          <a:lstStyle/>
          <a:p>
            <a:pPr/>
            <a:r>
              <a:t>“The guidance provided on the following pages can be applied to registering for any of our events.”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You Arrive to the Pro TH Tournament Registration page…"/>
          <p:cNvSpPr txBox="1"/>
          <p:nvPr>
            <p:ph type="title"/>
          </p:nvPr>
        </p:nvSpPr>
        <p:spPr>
          <a:prstGeom prst="rect">
            <a:avLst/>
          </a:prstGeom>
        </p:spPr>
        <p:txBody>
          <a:bodyPr/>
          <a:lstStyle/>
          <a:p>
            <a:pPr defTabSz="397256">
              <a:defRPr sz="5440"/>
            </a:pPr>
            <a:r>
              <a:t>You Arrive to the Pro TH Tournament Registration page</a:t>
            </a:r>
          </a:p>
          <a:p>
            <a:pPr defTabSz="397256">
              <a:defRPr sz="2176">
                <a:solidFill>
                  <a:schemeClr val="accent1">
                    <a:lumOff val="-13575"/>
                  </a:schemeClr>
                </a:solidFill>
              </a:defRPr>
            </a:pPr>
            <a:r>
              <a:rPr u="sng">
                <a:hlinkClick r:id="rId2" invalidUrl="" action="" tgtFrame="" tooltip="" history="1" highlightClick="0" endSnd="0"/>
              </a:rPr>
              <a:t>https://wtha.com/event/bflostrong19/</a:t>
            </a:r>
          </a:p>
        </p:txBody>
      </p:sp>
      <p:pic>
        <p:nvPicPr>
          <p:cNvPr id="127" name="Screen Shot 2019-10-26 at 1.26.55 PM.png" descr="Screen Shot 2019-10-26 at 1.26.55 PM.png"/>
          <p:cNvPicPr>
            <a:picLocks noChangeAspect="1"/>
          </p:cNvPicPr>
          <p:nvPr/>
        </p:nvPicPr>
        <p:blipFill>
          <a:blip r:embed="rId3">
            <a:extLst/>
          </a:blip>
          <a:stretch>
            <a:fillRect/>
          </a:stretch>
        </p:blipFill>
        <p:spPr>
          <a:xfrm>
            <a:off x="2803679" y="2342064"/>
            <a:ext cx="7397442" cy="6796672"/>
          </a:xfrm>
          <a:prstGeom prst="rect">
            <a:avLst/>
          </a:prstGeom>
          <a:ln w="12700">
            <a:miter lim="400000"/>
          </a:ln>
        </p:spPr>
      </p:pic>
      <p:sp>
        <p:nvSpPr>
          <p:cNvPr id="128" name="Scroll to the bottom of the page"/>
          <p:cNvSpPr txBox="1"/>
          <p:nvPr/>
        </p:nvSpPr>
        <p:spPr>
          <a:xfrm>
            <a:off x="10245547" y="4957420"/>
            <a:ext cx="1742935" cy="15659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chemeClr val="accent5">
                    <a:lumOff val="-29866"/>
                  </a:schemeClr>
                </a:solidFill>
              </a:defRPr>
            </a:lvl1pPr>
          </a:lstStyle>
          <a:p>
            <a:pPr/>
            <a:r>
              <a:t>Scroll to the bottom of the page</a:t>
            </a:r>
          </a:p>
        </p:txBody>
      </p:sp>
      <p:sp>
        <p:nvSpPr>
          <p:cNvPr id="129" name="Shape"/>
          <p:cNvSpPr/>
          <p:nvPr/>
        </p:nvSpPr>
        <p:spPr>
          <a:xfrm rot="5400000">
            <a:off x="10406831" y="6979245"/>
            <a:ext cx="1420367" cy="8263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680" y="14257"/>
                </a:moveTo>
                <a:lnTo>
                  <a:pt x="8680" y="21600"/>
                </a:lnTo>
                <a:lnTo>
                  <a:pt x="21600" y="10800"/>
                </a:lnTo>
                <a:lnTo>
                  <a:pt x="8680" y="0"/>
                </a:lnTo>
                <a:lnTo>
                  <a:pt x="8680" y="7343"/>
                </a:lnTo>
                <a:lnTo>
                  <a:pt x="0" y="7343"/>
                </a:lnTo>
                <a:lnTo>
                  <a:pt x="0" y="14257"/>
                </a:lnTo>
                <a:lnTo>
                  <a:pt x="8680" y="14257"/>
                </a:lnTo>
                <a:close/>
              </a:path>
            </a:pathLst>
          </a:custGeom>
          <a:solidFill>
            <a:srgbClr val="929292"/>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Tickets - Bottom of the Pro TH Tournament Registration page…"/>
          <p:cNvSpPr txBox="1"/>
          <p:nvPr>
            <p:ph type="title"/>
          </p:nvPr>
        </p:nvSpPr>
        <p:spPr>
          <a:prstGeom prst="rect">
            <a:avLst/>
          </a:prstGeom>
        </p:spPr>
        <p:txBody>
          <a:bodyPr/>
          <a:lstStyle/>
          <a:p>
            <a:pPr defTabSz="397256">
              <a:defRPr sz="5440"/>
            </a:pPr>
            <a:r>
              <a:t>Tickets - Bottom of the Pro TH Tournament Registration page</a:t>
            </a:r>
          </a:p>
          <a:p>
            <a:pPr defTabSz="397256">
              <a:defRPr sz="2176"/>
            </a:pPr>
            <a:r>
              <a:t>https://wtha.com/event/bflostrong19/</a:t>
            </a:r>
          </a:p>
        </p:txBody>
      </p:sp>
      <p:pic>
        <p:nvPicPr>
          <p:cNvPr id="132" name="Screen Shot 2019-10-26 at 1.38.03 PM.png" descr="Screen Shot 2019-10-26 at 1.38.03 PM.png"/>
          <p:cNvPicPr>
            <a:picLocks noChangeAspect="1"/>
          </p:cNvPicPr>
          <p:nvPr/>
        </p:nvPicPr>
        <p:blipFill>
          <a:blip r:embed="rId2">
            <a:extLst/>
          </a:blip>
          <a:stretch>
            <a:fillRect/>
          </a:stretch>
        </p:blipFill>
        <p:spPr>
          <a:xfrm>
            <a:off x="3023697" y="4147621"/>
            <a:ext cx="8151206" cy="3642758"/>
          </a:xfrm>
          <a:prstGeom prst="rect">
            <a:avLst/>
          </a:prstGeom>
          <a:ln w="12700">
            <a:miter lim="400000"/>
          </a:ln>
        </p:spPr>
      </p:pic>
      <p:sp>
        <p:nvSpPr>
          <p:cNvPr id="133" name="Scenario: A family of four (4), Dad wants him and his son and daughter to play in the same, Pro, tournament. Because Dad is registering to play, now one of his children can play for FREE. His wife wants to watch them play. Also, all of them want to attend Friday Night’s Charity Event."/>
          <p:cNvSpPr txBox="1"/>
          <p:nvPr/>
        </p:nvSpPr>
        <p:spPr>
          <a:xfrm>
            <a:off x="3242074" y="2800289"/>
            <a:ext cx="6520652" cy="9600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400"/>
            </a:lvl1pPr>
          </a:lstStyle>
          <a:p>
            <a:pPr/>
            <a:r>
              <a:t>Scenario: A family of four (4), Dad wants him and his son and daughter to play in the same, Pro, tournament. Because Dad is registering to play, now one of his children can play for FREE. His wife wants to watch them play. Also, all of them want to attend Friday Night’s Charity Event.</a:t>
            </a:r>
          </a:p>
        </p:txBody>
      </p:sp>
      <p:sp>
        <p:nvSpPr>
          <p:cNvPr id="134" name="Shape"/>
          <p:cNvSpPr/>
          <p:nvPr/>
        </p:nvSpPr>
        <p:spPr>
          <a:xfrm>
            <a:off x="2237804" y="5444281"/>
            <a:ext cx="940694" cy="3293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680" y="14257"/>
                </a:moveTo>
                <a:lnTo>
                  <a:pt x="8680" y="21600"/>
                </a:lnTo>
                <a:lnTo>
                  <a:pt x="21600" y="10800"/>
                </a:lnTo>
                <a:lnTo>
                  <a:pt x="8680" y="0"/>
                </a:lnTo>
                <a:lnTo>
                  <a:pt x="8680" y="7343"/>
                </a:lnTo>
                <a:lnTo>
                  <a:pt x="0" y="7343"/>
                </a:lnTo>
                <a:lnTo>
                  <a:pt x="0" y="14257"/>
                </a:lnTo>
                <a:lnTo>
                  <a:pt x="8680" y="14257"/>
                </a:lnTo>
                <a:close/>
              </a:path>
            </a:pathLst>
          </a:custGeom>
          <a:solidFill>
            <a:srgbClr val="929292"/>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5" name="Note: There are 36 tickets that remain available for this event."/>
          <p:cNvSpPr txBox="1"/>
          <p:nvPr/>
        </p:nvSpPr>
        <p:spPr>
          <a:xfrm>
            <a:off x="1140764" y="4697113"/>
            <a:ext cx="1050733" cy="18236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400"/>
            </a:lvl1pPr>
          </a:lstStyle>
          <a:p>
            <a:pPr/>
            <a:r>
              <a:t>Note: There are 36 tickets that remain available for this event.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Registering a Family of Four"/>
          <p:cNvSpPr txBox="1"/>
          <p:nvPr>
            <p:ph type="title"/>
          </p:nvPr>
        </p:nvSpPr>
        <p:spPr>
          <a:prstGeom prst="rect">
            <a:avLst/>
          </a:prstGeom>
        </p:spPr>
        <p:txBody>
          <a:bodyPr/>
          <a:lstStyle>
            <a:lvl1pPr defTabSz="484886">
              <a:defRPr sz="6640"/>
            </a:lvl1pPr>
          </a:lstStyle>
          <a:p>
            <a:pPr/>
            <a:r>
              <a:t>Registering a Family of Four</a:t>
            </a:r>
          </a:p>
        </p:txBody>
      </p:sp>
      <p:pic>
        <p:nvPicPr>
          <p:cNvPr id="138" name="Screen Shot 2019-10-26 at 1.47.02 PM.png" descr="Screen Shot 2019-10-26 at 1.47.02 PM.png"/>
          <p:cNvPicPr>
            <a:picLocks noChangeAspect="1"/>
          </p:cNvPicPr>
          <p:nvPr/>
        </p:nvPicPr>
        <p:blipFill>
          <a:blip r:embed="rId2">
            <a:extLst/>
          </a:blip>
          <a:stretch>
            <a:fillRect/>
          </a:stretch>
        </p:blipFill>
        <p:spPr>
          <a:xfrm>
            <a:off x="4012266" y="3152538"/>
            <a:ext cx="8086648" cy="3702524"/>
          </a:xfrm>
          <a:prstGeom prst="rect">
            <a:avLst/>
          </a:prstGeom>
          <a:ln w="12700">
            <a:miter lim="400000"/>
          </a:ln>
        </p:spPr>
      </p:pic>
      <p:sp>
        <p:nvSpPr>
          <p:cNvPr id="139" name="Scenario: A family of four (4), Dad wants him and his son and daughter to play in the same, Pro, tournament. Because Dad is registering to play, now one of his children can play for FREE. His wife wants to watch them play. Also, all of them want to attend Friday Night’s Charity Event.…"/>
          <p:cNvSpPr txBox="1"/>
          <p:nvPr/>
        </p:nvSpPr>
        <p:spPr>
          <a:xfrm>
            <a:off x="958207" y="1936689"/>
            <a:ext cx="11088386" cy="26872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400"/>
            </a:pPr>
            <a:r>
              <a:t>Scenario: A family of four (4), Dad wants him and his son and daughter to play in the same, Pro, tournament. Because Dad is registering to play, now one of his children can play for FREE. His wife wants to watch them play. Also, all of them want to attend Friday Night’s Charity Event.</a:t>
            </a:r>
          </a:p>
          <a:p>
            <a:pPr algn="l">
              <a:defRPr sz="1400"/>
            </a:pPr>
          </a:p>
          <a:p>
            <a:pPr algn="l">
              <a:defRPr sz="1400"/>
            </a:pPr>
            <a:r>
              <a:t>So, they select:</a:t>
            </a:r>
          </a:p>
          <a:p>
            <a:pPr algn="l">
              <a:defRPr sz="1400"/>
            </a:pPr>
            <a:r>
              <a:t>4 Charity Event Tickets</a:t>
            </a:r>
          </a:p>
          <a:p>
            <a:pPr algn="l">
              <a:defRPr sz="1400"/>
            </a:pPr>
            <a:r>
              <a:t>1 Pro Player, age 21+</a:t>
            </a:r>
          </a:p>
          <a:p>
            <a:pPr algn="l">
              <a:defRPr sz="1400"/>
            </a:pPr>
            <a:r>
              <a:t>1 Pro Player, age 10-20</a:t>
            </a:r>
          </a:p>
          <a:p>
            <a:pPr algn="l">
              <a:defRPr sz="1400"/>
            </a:pPr>
          </a:p>
          <a:p>
            <a:pPr marL="194468" indent="-194468" algn="l">
              <a:buSzPct val="145000"/>
              <a:buChar char="*"/>
              <a:defRPr sz="1400">
                <a:solidFill>
                  <a:schemeClr val="accent5">
                    <a:hueOff val="-82419"/>
                    <a:satOff val="-9513"/>
                    <a:lumOff val="-16343"/>
                  </a:schemeClr>
                </a:solidFill>
              </a:defRPr>
            </a:pPr>
            <a:r>
              <a:t>Disregard if you see,</a:t>
            </a:r>
          </a:p>
          <a:p>
            <a:pPr algn="l">
              <a:defRPr sz="1400">
                <a:solidFill>
                  <a:schemeClr val="accent5">
                    <a:hueOff val="-82419"/>
                    <a:satOff val="-9513"/>
                    <a:lumOff val="-16343"/>
                  </a:schemeClr>
                </a:solidFill>
              </a:defRPr>
            </a:pPr>
            <a:r>
              <a:t>“without parent” or “registering</a:t>
            </a:r>
          </a:p>
          <a:p>
            <a:pPr algn="l">
              <a:defRPr sz="1400">
                <a:solidFill>
                  <a:schemeClr val="accent5">
                    <a:hueOff val="-82419"/>
                    <a:satOff val="-9513"/>
                    <a:lumOff val="-16343"/>
                  </a:schemeClr>
                </a:solidFill>
              </a:defRPr>
            </a:pPr>
            <a:r>
              <a:t>on their own.”</a:t>
            </a:r>
          </a:p>
        </p:txBody>
      </p:sp>
      <p:pic>
        <p:nvPicPr>
          <p:cNvPr id="140" name="Line Line" descr="Line Line"/>
          <p:cNvPicPr>
            <a:picLocks noChangeAspect="0"/>
          </p:cNvPicPr>
          <p:nvPr/>
        </p:nvPicPr>
        <p:blipFill>
          <a:blip r:embed="rId3">
            <a:extLst/>
          </a:blip>
          <a:stretch>
            <a:fillRect/>
          </a:stretch>
        </p:blipFill>
        <p:spPr>
          <a:xfrm>
            <a:off x="8204200" y="5143500"/>
            <a:ext cx="1325215" cy="50800"/>
          </a:xfrm>
          <a:prstGeom prst="rect">
            <a:avLst/>
          </a:prstGeom>
        </p:spPr>
      </p:pic>
      <p:pic>
        <p:nvPicPr>
          <p:cNvPr id="142" name="Line Line" descr="Line Line"/>
          <p:cNvPicPr>
            <a:picLocks noChangeAspect="0"/>
          </p:cNvPicPr>
          <p:nvPr/>
        </p:nvPicPr>
        <p:blipFill>
          <a:blip r:embed="rId4">
            <a:extLst/>
          </a:blip>
          <a:stretch>
            <a:fillRect/>
          </a:stretch>
        </p:blipFill>
        <p:spPr>
          <a:xfrm>
            <a:off x="5715000" y="5143500"/>
            <a:ext cx="889001" cy="50800"/>
          </a:xfrm>
          <a:prstGeom prst="rect">
            <a:avLst/>
          </a:prstGeom>
        </p:spPr>
      </p:pic>
      <p:sp>
        <p:nvSpPr>
          <p:cNvPr id="144" name="STEPS:  To register one child for FREE, then select only “1” Pro Player Adult 21+ ticket and click “Add to Cart.” Select as many of the tickets in the other categories as you need, for example, Pro Player ages 10-20, Charity, or General Admission.…"/>
          <p:cNvSpPr txBox="1"/>
          <p:nvPr/>
        </p:nvSpPr>
        <p:spPr>
          <a:xfrm>
            <a:off x="1062894" y="7096694"/>
            <a:ext cx="10879012" cy="15435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600"/>
            </a:pPr>
            <a:r>
              <a:t>STEPS:  To register one child for FREE, then select only “1” Pro Player Adult 21+ ticket and click “Add to Cart.” Select as many of the tickets in the other categories as you need, for example, Pro Player ages 10-20, Charity, or General Admission. </a:t>
            </a:r>
          </a:p>
          <a:p>
            <a:pPr algn="l">
              <a:defRPr sz="1600"/>
            </a:pPr>
          </a:p>
          <a:p>
            <a:pPr algn="l">
              <a:defRPr sz="1600"/>
            </a:pPr>
            <a:r>
              <a:t>When you get to the page where you write in your information (Register), you can also add the child’s information whom you are registering for free.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Cart - Quantities Too Many?"/>
          <p:cNvSpPr txBox="1"/>
          <p:nvPr>
            <p:ph type="title"/>
          </p:nvPr>
        </p:nvSpPr>
        <p:spPr>
          <a:prstGeom prst="rect">
            <a:avLst/>
          </a:prstGeom>
        </p:spPr>
        <p:txBody>
          <a:bodyPr/>
          <a:lstStyle>
            <a:lvl1pPr defTabSz="484886">
              <a:defRPr sz="6640"/>
            </a:lvl1pPr>
          </a:lstStyle>
          <a:p>
            <a:pPr/>
            <a:r>
              <a:t>Cart - Quantities Too Many?</a:t>
            </a:r>
          </a:p>
        </p:txBody>
      </p:sp>
      <p:pic>
        <p:nvPicPr>
          <p:cNvPr id="147" name="Screen Shot 2019-10-26 at 2.25.41 PM.png" descr="Screen Shot 2019-10-26 at 2.25.41 PM.png"/>
          <p:cNvPicPr>
            <a:picLocks noChangeAspect="1"/>
          </p:cNvPicPr>
          <p:nvPr/>
        </p:nvPicPr>
        <p:blipFill>
          <a:blip r:embed="rId2">
            <a:extLst/>
          </a:blip>
          <a:stretch>
            <a:fillRect/>
          </a:stretch>
        </p:blipFill>
        <p:spPr>
          <a:xfrm>
            <a:off x="4552196" y="2668663"/>
            <a:ext cx="6389608" cy="6143474"/>
          </a:xfrm>
          <a:prstGeom prst="rect">
            <a:avLst/>
          </a:prstGeom>
          <a:ln w="12700">
            <a:miter lim="400000"/>
          </a:ln>
        </p:spPr>
      </p:pic>
      <p:pic>
        <p:nvPicPr>
          <p:cNvPr id="148" name="Oval Oval" descr="Oval Oval"/>
          <p:cNvPicPr>
            <a:picLocks noChangeAspect="0"/>
          </p:cNvPicPr>
          <p:nvPr/>
        </p:nvPicPr>
        <p:blipFill>
          <a:blip r:embed="rId3">
            <a:extLst/>
          </a:blip>
          <a:stretch>
            <a:fillRect/>
          </a:stretch>
        </p:blipFill>
        <p:spPr>
          <a:xfrm>
            <a:off x="8026399" y="3646239"/>
            <a:ext cx="2740901" cy="697161"/>
          </a:xfrm>
          <a:prstGeom prst="rect">
            <a:avLst/>
          </a:prstGeom>
        </p:spPr>
      </p:pic>
      <p:sp>
        <p:nvSpPr>
          <p:cNvPr id="150" name="Scenario: Family of Four…"/>
          <p:cNvSpPr txBox="1"/>
          <p:nvPr/>
        </p:nvSpPr>
        <p:spPr>
          <a:xfrm>
            <a:off x="1379397" y="3857028"/>
            <a:ext cx="2740901" cy="37667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400" u="sng"/>
            </a:pPr>
            <a:r>
              <a:t>Scenario: Family of Four</a:t>
            </a:r>
          </a:p>
          <a:p>
            <a:pPr algn="l">
              <a:defRPr sz="1400"/>
            </a:pPr>
          </a:p>
          <a:p>
            <a:pPr algn="l">
              <a:defRPr sz="1400"/>
            </a:pPr>
            <a:r>
              <a:t>Let’s say, Dad went to register previously but did not pay. The Cart kept in memory his past selections.</a:t>
            </a:r>
          </a:p>
          <a:p>
            <a:pPr algn="l">
              <a:defRPr sz="1400"/>
            </a:pPr>
          </a:p>
          <a:p>
            <a:pPr algn="l">
              <a:defRPr sz="1400"/>
            </a:pPr>
            <a:r>
              <a:t>Simply reduce the “Quantity” by selecting how many tickets you need per Product.</a:t>
            </a:r>
          </a:p>
          <a:p>
            <a:pPr algn="l">
              <a:defRPr sz="1400"/>
            </a:pPr>
          </a:p>
          <a:p>
            <a:pPr algn="l">
              <a:defRPr sz="1400"/>
            </a:pPr>
            <a:r>
              <a:t>Then select, “Update Cart.” Once you are confident you have the correct number of tickets for each Product (category), then click “Proceed to Checkout.”</a:t>
            </a:r>
          </a:p>
        </p:txBody>
      </p:sp>
      <p:pic>
        <p:nvPicPr>
          <p:cNvPr id="151" name="Oval Oval" descr="Oval Oval"/>
          <p:cNvPicPr>
            <a:picLocks noChangeAspect="0"/>
          </p:cNvPicPr>
          <p:nvPr/>
        </p:nvPicPr>
        <p:blipFill>
          <a:blip r:embed="rId3">
            <a:extLst/>
          </a:blip>
          <a:stretch>
            <a:fillRect/>
          </a:stretch>
        </p:blipFill>
        <p:spPr>
          <a:xfrm>
            <a:off x="8026399" y="4192339"/>
            <a:ext cx="2740901" cy="697161"/>
          </a:xfrm>
          <a:prstGeom prst="rect">
            <a:avLst/>
          </a:prstGeom>
        </p:spPr>
      </p:pic>
      <p:pic>
        <p:nvPicPr>
          <p:cNvPr id="153" name="Oval Oval" descr="Oval Oval"/>
          <p:cNvPicPr>
            <a:picLocks noChangeAspect="0"/>
          </p:cNvPicPr>
          <p:nvPr/>
        </p:nvPicPr>
        <p:blipFill>
          <a:blip r:embed="rId4">
            <a:extLst/>
          </a:blip>
          <a:stretch>
            <a:fillRect/>
          </a:stretch>
        </p:blipFill>
        <p:spPr>
          <a:xfrm>
            <a:off x="9125545" y="5881439"/>
            <a:ext cx="2035455" cy="697161"/>
          </a:xfrm>
          <a:prstGeom prst="rect">
            <a:avLst/>
          </a:prstGeom>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Updated Cart &amp; Proceeding to Checkout"/>
          <p:cNvSpPr txBox="1"/>
          <p:nvPr>
            <p:ph type="title"/>
          </p:nvPr>
        </p:nvSpPr>
        <p:spPr>
          <a:prstGeom prst="rect">
            <a:avLst/>
          </a:prstGeom>
        </p:spPr>
        <p:txBody>
          <a:bodyPr/>
          <a:lstStyle>
            <a:lvl1pPr defTabSz="484886">
              <a:defRPr sz="6640"/>
            </a:lvl1pPr>
          </a:lstStyle>
          <a:p>
            <a:pPr/>
            <a:r>
              <a:t>Updated Cart &amp; Proceeding to Checkout</a:t>
            </a:r>
          </a:p>
        </p:txBody>
      </p:sp>
      <p:pic>
        <p:nvPicPr>
          <p:cNvPr id="157" name="Screen Shot 2019-10-26 at 3.10.56 PM.png" descr="Screen Shot 2019-10-26 at 3.10.56 PM.png"/>
          <p:cNvPicPr>
            <a:picLocks noChangeAspect="1"/>
          </p:cNvPicPr>
          <p:nvPr/>
        </p:nvPicPr>
        <p:blipFill>
          <a:blip r:embed="rId2">
            <a:extLst/>
          </a:blip>
          <a:stretch>
            <a:fillRect/>
          </a:stretch>
        </p:blipFill>
        <p:spPr>
          <a:xfrm>
            <a:off x="6231086" y="3039268"/>
            <a:ext cx="5034283" cy="5402264"/>
          </a:xfrm>
          <a:prstGeom prst="rect">
            <a:avLst/>
          </a:prstGeom>
          <a:ln w="12700">
            <a:miter lim="400000"/>
          </a:ln>
        </p:spPr>
      </p:pic>
      <p:sp>
        <p:nvSpPr>
          <p:cNvPr id="158" name="Scenario: Family of Four…"/>
          <p:cNvSpPr txBox="1"/>
          <p:nvPr/>
        </p:nvSpPr>
        <p:spPr>
          <a:xfrm>
            <a:off x="917732" y="4396778"/>
            <a:ext cx="4931651" cy="26872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400" u="sng"/>
            </a:pPr>
            <a:r>
              <a:t>Scenario: Family of Four</a:t>
            </a:r>
          </a:p>
          <a:p>
            <a:pPr algn="l">
              <a:defRPr sz="1400"/>
            </a:pPr>
          </a:p>
          <a:p>
            <a:pPr algn="l">
              <a:defRPr sz="1400"/>
            </a:pPr>
            <a:r>
              <a:t>On this page you see, Dad, has updated his cart.</a:t>
            </a:r>
          </a:p>
          <a:p>
            <a:pPr algn="l">
              <a:defRPr sz="1400"/>
            </a:pPr>
          </a:p>
          <a:p>
            <a:pPr algn="l">
              <a:defRPr sz="1400" u="sng"/>
            </a:pPr>
            <a:r>
              <a:t>He wants:</a:t>
            </a:r>
          </a:p>
          <a:p>
            <a:pPr algn="l">
              <a:defRPr sz="1400"/>
            </a:pPr>
            <a:r>
              <a:t>1 Pro Player age 21+ with Child Free - for his daughter</a:t>
            </a:r>
          </a:p>
          <a:p>
            <a:pPr algn="l">
              <a:defRPr sz="1400"/>
            </a:pPr>
            <a:r>
              <a:t>4 Charity tickets - for his family of four</a:t>
            </a:r>
          </a:p>
          <a:p>
            <a:pPr algn="l">
              <a:defRPr sz="1400"/>
            </a:pPr>
            <a:r>
              <a:t>1 Pro Player age 10-20 - for his son</a:t>
            </a:r>
          </a:p>
          <a:p>
            <a:pPr algn="l">
              <a:defRPr sz="1400"/>
            </a:pPr>
            <a:r>
              <a:t>1 General Admission - for his wife</a:t>
            </a:r>
          </a:p>
          <a:p>
            <a:pPr algn="l">
              <a:defRPr sz="1400"/>
            </a:pPr>
          </a:p>
          <a:p>
            <a:pPr algn="l">
              <a:defRPr sz="1400"/>
            </a:pPr>
            <a:r>
              <a:t>He is confident his quantities are correct, so he clicks “Proceed to Checkout.”</a:t>
            </a:r>
          </a:p>
        </p:txBody>
      </p:sp>
      <p:pic>
        <p:nvPicPr>
          <p:cNvPr id="159" name="Oval Oval" descr="Oval Oval"/>
          <p:cNvPicPr>
            <a:picLocks noChangeAspect="0"/>
          </p:cNvPicPr>
          <p:nvPr/>
        </p:nvPicPr>
        <p:blipFill>
          <a:blip r:embed="rId3">
            <a:extLst/>
          </a:blip>
          <a:stretch>
            <a:fillRect/>
          </a:stretch>
        </p:blipFill>
        <p:spPr>
          <a:xfrm>
            <a:off x="8376245" y="7710586"/>
            <a:ext cx="3306845" cy="646014"/>
          </a:xfrm>
          <a:prstGeom prst="rect">
            <a:avLst/>
          </a:prstGeom>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Attendee Registration…"/>
          <p:cNvSpPr txBox="1"/>
          <p:nvPr>
            <p:ph type="title"/>
          </p:nvPr>
        </p:nvSpPr>
        <p:spPr>
          <a:prstGeom prst="rect">
            <a:avLst/>
          </a:prstGeom>
        </p:spPr>
        <p:txBody>
          <a:bodyPr/>
          <a:lstStyle/>
          <a:p>
            <a:pPr defTabSz="321310">
              <a:defRPr sz="4400"/>
            </a:pPr>
            <a:r>
              <a:t>Attendee Registration</a:t>
            </a:r>
          </a:p>
          <a:p>
            <a:pPr defTabSz="321310">
              <a:defRPr sz="4400"/>
            </a:pPr>
            <a:r>
              <a:t>Are the Quantities Correct?</a:t>
            </a:r>
          </a:p>
          <a:p>
            <a:pPr defTabSz="321310">
              <a:defRPr sz="4400"/>
            </a:pPr>
            <a:r>
              <a:t>If not…</a:t>
            </a:r>
          </a:p>
        </p:txBody>
      </p:sp>
      <p:pic>
        <p:nvPicPr>
          <p:cNvPr id="163" name="Screen Shot 2019-10-26 at 3.28.48 PM.png" descr="Screen Shot 2019-10-26 at 3.28.48 PM.png"/>
          <p:cNvPicPr>
            <a:picLocks noChangeAspect="1"/>
          </p:cNvPicPr>
          <p:nvPr/>
        </p:nvPicPr>
        <p:blipFill>
          <a:blip r:embed="rId2">
            <a:extLst/>
          </a:blip>
          <a:stretch>
            <a:fillRect/>
          </a:stretch>
        </p:blipFill>
        <p:spPr>
          <a:xfrm>
            <a:off x="7112793" y="2966739"/>
            <a:ext cx="4102101" cy="5041901"/>
          </a:xfrm>
          <a:prstGeom prst="rect">
            <a:avLst/>
          </a:prstGeom>
          <a:ln w="12700">
            <a:miter lim="400000"/>
          </a:ln>
        </p:spPr>
      </p:pic>
      <p:sp>
        <p:nvSpPr>
          <p:cNvPr id="164" name="Scenario: Family of Four…"/>
          <p:cNvSpPr txBox="1"/>
          <p:nvPr/>
        </p:nvSpPr>
        <p:spPr>
          <a:xfrm>
            <a:off x="917732" y="3641128"/>
            <a:ext cx="4931651" cy="41985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400" u="sng"/>
            </a:pPr>
            <a:r>
              <a:t>Scenario: Family of Four</a:t>
            </a:r>
          </a:p>
          <a:p>
            <a:pPr algn="l">
              <a:defRPr sz="1400"/>
            </a:pPr>
          </a:p>
          <a:p>
            <a:pPr algn="l">
              <a:defRPr sz="1400"/>
            </a:pPr>
            <a:r>
              <a:t>On the previous page you see, Dad, checked that all quantities were correct.</a:t>
            </a:r>
          </a:p>
          <a:p>
            <a:pPr algn="l">
              <a:defRPr sz="1400"/>
            </a:pPr>
          </a:p>
          <a:p>
            <a:pPr algn="l">
              <a:defRPr sz="1400"/>
            </a:pPr>
            <a:r>
              <a:t>But, on the next page he finds the numbers are wrong. (See quantities circled in red).</a:t>
            </a:r>
          </a:p>
          <a:p>
            <a:pPr algn="l">
              <a:defRPr sz="1400"/>
            </a:pPr>
          </a:p>
          <a:p>
            <a:pPr algn="l">
              <a:defRPr sz="1400" u="sng"/>
            </a:pPr>
            <a:r>
              <a:t>Remember he wants only:</a:t>
            </a:r>
          </a:p>
          <a:p>
            <a:pPr algn="l">
              <a:defRPr sz="1400"/>
            </a:pPr>
            <a:r>
              <a:t>1 Pro Player age 21+ with Child Free - for his daughter</a:t>
            </a:r>
          </a:p>
          <a:p>
            <a:pPr algn="l">
              <a:defRPr sz="1400"/>
            </a:pPr>
            <a:r>
              <a:t>4 Charity tickets - for his family of four</a:t>
            </a:r>
          </a:p>
          <a:p>
            <a:pPr algn="l">
              <a:defRPr sz="1400"/>
            </a:pPr>
            <a:r>
              <a:t>1 Pro Player age 10-20 - for his son</a:t>
            </a:r>
          </a:p>
          <a:p>
            <a:pPr algn="l">
              <a:defRPr sz="1400"/>
            </a:pPr>
            <a:r>
              <a:t>1 General Admission - for his wife</a:t>
            </a:r>
          </a:p>
          <a:p>
            <a:pPr algn="l">
              <a:defRPr sz="1400"/>
            </a:pPr>
          </a:p>
          <a:p>
            <a:pPr algn="l">
              <a:defRPr sz="1400"/>
            </a:pPr>
            <a:r>
              <a:t>To fix this click, </a:t>
            </a:r>
            <a:r>
              <a:rPr u="sng"/>
              <a:t>“Back to Cart” </a:t>
            </a:r>
          </a:p>
          <a:p>
            <a:pPr algn="l">
              <a:defRPr sz="1400"/>
            </a:pPr>
          </a:p>
          <a:p>
            <a:pPr algn="l">
              <a:defRPr sz="1400"/>
            </a:pPr>
            <a:r>
              <a:t>Go two slides back to slide #7, “Cart - Quantities Too Many?” Once there set the quantities you need, click “Update Cart,” and this will fix the problem.</a:t>
            </a:r>
          </a:p>
        </p:txBody>
      </p:sp>
      <p:pic>
        <p:nvPicPr>
          <p:cNvPr id="165" name="Oval Oval" descr="Oval Oval"/>
          <p:cNvPicPr>
            <a:picLocks noChangeAspect="0"/>
          </p:cNvPicPr>
          <p:nvPr/>
        </p:nvPicPr>
        <p:blipFill>
          <a:blip r:embed="rId3">
            <a:extLst/>
          </a:blip>
          <a:stretch>
            <a:fillRect/>
          </a:stretch>
        </p:blipFill>
        <p:spPr>
          <a:xfrm>
            <a:off x="6971357" y="7445970"/>
            <a:ext cx="1714533" cy="415330"/>
          </a:xfrm>
          <a:prstGeom prst="rect">
            <a:avLst/>
          </a:prstGeom>
        </p:spPr>
      </p:pic>
      <p:pic>
        <p:nvPicPr>
          <p:cNvPr id="167" name="Oval Oval" descr="Oval Oval"/>
          <p:cNvPicPr>
            <a:picLocks noChangeAspect="0"/>
          </p:cNvPicPr>
          <p:nvPr/>
        </p:nvPicPr>
        <p:blipFill>
          <a:blip r:embed="rId4">
            <a:extLst/>
          </a:blip>
          <a:stretch>
            <a:fillRect/>
          </a:stretch>
        </p:blipFill>
        <p:spPr>
          <a:xfrm>
            <a:off x="7818834" y="5128766"/>
            <a:ext cx="518549" cy="535434"/>
          </a:xfrm>
          <a:prstGeom prst="rect">
            <a:avLst/>
          </a:prstGeom>
        </p:spPr>
      </p:pic>
      <p:pic>
        <p:nvPicPr>
          <p:cNvPr id="169" name="Oval Oval" descr="Oval Oval"/>
          <p:cNvPicPr>
            <a:picLocks noChangeAspect="0"/>
          </p:cNvPicPr>
          <p:nvPr/>
        </p:nvPicPr>
        <p:blipFill>
          <a:blip r:embed="rId4">
            <a:extLst/>
          </a:blip>
          <a:stretch>
            <a:fillRect/>
          </a:stretch>
        </p:blipFill>
        <p:spPr>
          <a:xfrm>
            <a:off x="7818834" y="5649466"/>
            <a:ext cx="518549" cy="535434"/>
          </a:xfrm>
          <a:prstGeom prst="rect">
            <a:avLst/>
          </a:prstGeom>
        </p:spPr>
      </p:pic>
      <p:pic>
        <p:nvPicPr>
          <p:cNvPr id="171" name="Oval Oval" descr="Oval Oval"/>
          <p:cNvPicPr>
            <a:picLocks noChangeAspect="0"/>
          </p:cNvPicPr>
          <p:nvPr/>
        </p:nvPicPr>
        <p:blipFill>
          <a:blip r:embed="rId4">
            <a:extLst/>
          </a:blip>
          <a:stretch>
            <a:fillRect/>
          </a:stretch>
        </p:blipFill>
        <p:spPr>
          <a:xfrm>
            <a:off x="7818834" y="6157466"/>
            <a:ext cx="518549" cy="535434"/>
          </a:xfrm>
          <a:prstGeom prst="rect">
            <a:avLst/>
          </a:prstGeom>
        </p:spPr>
      </p:pic>
      <p:pic>
        <p:nvPicPr>
          <p:cNvPr id="173" name="Oval Oval" descr="Oval Oval"/>
          <p:cNvPicPr>
            <a:picLocks noChangeAspect="0"/>
          </p:cNvPicPr>
          <p:nvPr/>
        </p:nvPicPr>
        <p:blipFill>
          <a:blip r:embed="rId4">
            <a:extLst/>
          </a:blip>
          <a:stretch>
            <a:fillRect/>
          </a:stretch>
        </p:blipFill>
        <p:spPr>
          <a:xfrm>
            <a:off x="7818834" y="6690866"/>
            <a:ext cx="518549" cy="535434"/>
          </a:xfrm>
          <a:prstGeom prst="rect">
            <a:avLst/>
          </a:prstGeom>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Attendee Registration"/>
          <p:cNvSpPr txBox="1"/>
          <p:nvPr>
            <p:ph type="title"/>
          </p:nvPr>
        </p:nvSpPr>
        <p:spPr>
          <a:prstGeom prst="rect">
            <a:avLst/>
          </a:prstGeom>
        </p:spPr>
        <p:txBody>
          <a:bodyPr/>
          <a:lstStyle/>
          <a:p>
            <a:pPr/>
            <a:r>
              <a:t>Attendee Registration</a:t>
            </a:r>
          </a:p>
        </p:txBody>
      </p:sp>
      <p:pic>
        <p:nvPicPr>
          <p:cNvPr id="177" name="Screen Shot 2019-10-26 at 5.15.13 PM.png" descr="Screen Shot 2019-10-26 at 5.15.13 PM.png"/>
          <p:cNvPicPr>
            <a:picLocks noChangeAspect="1"/>
          </p:cNvPicPr>
          <p:nvPr/>
        </p:nvPicPr>
        <p:blipFill>
          <a:blip r:embed="rId2">
            <a:extLst/>
          </a:blip>
          <a:stretch>
            <a:fillRect/>
          </a:stretch>
        </p:blipFill>
        <p:spPr>
          <a:xfrm>
            <a:off x="7061051" y="2780899"/>
            <a:ext cx="4788295" cy="5919002"/>
          </a:xfrm>
          <a:prstGeom prst="rect">
            <a:avLst/>
          </a:prstGeom>
          <a:ln w="12700">
            <a:miter lim="400000"/>
          </a:ln>
        </p:spPr>
      </p:pic>
      <p:sp>
        <p:nvSpPr>
          <p:cNvPr id="178" name="Scenario: Family of Four…"/>
          <p:cNvSpPr txBox="1"/>
          <p:nvPr/>
        </p:nvSpPr>
        <p:spPr>
          <a:xfrm>
            <a:off x="917732" y="4288828"/>
            <a:ext cx="4931651" cy="29031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400" u="sng"/>
            </a:pPr>
            <a:r>
              <a:t>Scenario: Family of Four</a:t>
            </a:r>
          </a:p>
          <a:p>
            <a:pPr algn="l">
              <a:defRPr sz="1400"/>
            </a:pPr>
          </a:p>
          <a:p>
            <a:pPr algn="l">
              <a:defRPr sz="1400" u="sng"/>
            </a:pPr>
            <a:r>
              <a:t>In this scenario, Dad would see:</a:t>
            </a:r>
          </a:p>
          <a:p>
            <a:pPr algn="l">
              <a:defRPr sz="1400"/>
            </a:pPr>
            <a:r>
              <a:t>1 Pro Player age 21+ with Child Free - for his daughter</a:t>
            </a:r>
          </a:p>
          <a:p>
            <a:pPr algn="l">
              <a:defRPr sz="1400"/>
            </a:pPr>
            <a:r>
              <a:t>4 Charity tickets - for his family of four</a:t>
            </a:r>
          </a:p>
          <a:p>
            <a:pPr algn="l">
              <a:defRPr sz="1400"/>
            </a:pPr>
            <a:r>
              <a:t>1 Pro Player age 10-20 - for his son</a:t>
            </a:r>
          </a:p>
          <a:p>
            <a:pPr algn="l">
              <a:defRPr sz="1400"/>
            </a:pPr>
            <a:r>
              <a:t>1 General Admission - for his wife</a:t>
            </a:r>
          </a:p>
          <a:p>
            <a:pPr algn="l">
              <a:defRPr sz="1400"/>
            </a:pPr>
          </a:p>
          <a:p>
            <a:pPr algn="l">
              <a:defRPr sz="1400"/>
            </a:pPr>
            <a:r>
              <a:t>The illustration matches what “Dad” has selected.</a:t>
            </a:r>
          </a:p>
          <a:p>
            <a:pPr algn="l">
              <a:defRPr sz="1400"/>
            </a:pPr>
          </a:p>
          <a:p>
            <a:pPr algn="l">
              <a:defRPr sz="1400"/>
            </a:pPr>
            <a:r>
              <a:t>If your numbers are wrong, go to slide #7, “Cart - Quantities Too Many?” and set the quantities to what you need. This will fix the problem.</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